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8" r:id="rId2"/>
    <p:sldId id="256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BA97"/>
    <a:srgbClr val="FFB900"/>
    <a:srgbClr val="775642"/>
    <a:srgbClr val="FF413F"/>
    <a:srgbClr val="BADA55"/>
    <a:srgbClr val="E38F4C"/>
    <a:srgbClr val="FCF5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0"/>
    <p:restoredTop sz="96197"/>
  </p:normalViewPr>
  <p:slideViewPr>
    <p:cSldViewPr snapToGrid="0">
      <p:cViewPr varScale="1">
        <p:scale>
          <a:sx n="71" d="100"/>
          <a:sy n="71" d="100"/>
        </p:scale>
        <p:origin x="2922" y="90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39FD0-6096-D244-909F-1581DB66A5FB}" type="datetimeFigureOut">
              <a:rPr lang="fr-FR" smtClean="0"/>
              <a:t>02/06/2025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CABF-CEE2-2D48-8BC9-A8E3CF7716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146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39FD0-6096-D244-909F-1581DB66A5FB}" type="datetimeFigureOut">
              <a:rPr lang="fr-FR" smtClean="0"/>
              <a:t>02/06/2025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CABF-CEE2-2D48-8BC9-A8E3CF7716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5970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39FD0-6096-D244-909F-1581DB66A5FB}" type="datetimeFigureOut">
              <a:rPr lang="fr-FR" smtClean="0"/>
              <a:t>02/06/2025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CABF-CEE2-2D48-8BC9-A8E3CF7716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918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39FD0-6096-D244-909F-1581DB66A5FB}" type="datetimeFigureOut">
              <a:rPr lang="fr-FR" smtClean="0"/>
              <a:t>02/06/2025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CABF-CEE2-2D48-8BC9-A8E3CF7716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0699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39FD0-6096-D244-909F-1581DB66A5FB}" type="datetimeFigureOut">
              <a:rPr lang="fr-FR" smtClean="0"/>
              <a:t>02/06/2025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CABF-CEE2-2D48-8BC9-A8E3CF7716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0349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39FD0-6096-D244-909F-1581DB66A5FB}" type="datetimeFigureOut">
              <a:rPr lang="fr-FR" smtClean="0"/>
              <a:t>02/06/2025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CABF-CEE2-2D48-8BC9-A8E3CF7716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2647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39FD0-6096-D244-909F-1581DB66A5FB}" type="datetimeFigureOut">
              <a:rPr lang="fr-FR" smtClean="0"/>
              <a:t>02/06/2025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CABF-CEE2-2D48-8BC9-A8E3CF7716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5858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39FD0-6096-D244-909F-1581DB66A5FB}" type="datetimeFigureOut">
              <a:rPr lang="fr-FR" smtClean="0"/>
              <a:t>02/06/2025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CABF-CEE2-2D48-8BC9-A8E3CF7716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1538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39FD0-6096-D244-909F-1581DB66A5FB}" type="datetimeFigureOut">
              <a:rPr lang="fr-FR" smtClean="0"/>
              <a:t>02/06/2025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CABF-CEE2-2D48-8BC9-A8E3CF7716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494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39FD0-6096-D244-909F-1581DB66A5FB}" type="datetimeFigureOut">
              <a:rPr lang="fr-FR" smtClean="0"/>
              <a:t>02/06/2025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CABF-CEE2-2D48-8BC9-A8E3CF7716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59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39FD0-6096-D244-909F-1581DB66A5FB}" type="datetimeFigureOut">
              <a:rPr lang="fr-FR" smtClean="0"/>
              <a:t>02/06/2025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CABF-CEE2-2D48-8BC9-A8E3CF7716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4006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639FD0-6096-D244-909F-1581DB66A5FB}" type="datetimeFigureOut">
              <a:rPr lang="fr-FR" smtClean="0"/>
              <a:t>02/06/2025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89CABF-CEE2-2D48-8BC9-A8E3CF771684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 descr="Une image contenant Police, texte, Graphique, logo&#10;&#10;Description générée automatiquement">
            <a:extLst>
              <a:ext uri="{FF2B5EF4-FFF2-40B4-BE49-F238E27FC236}">
                <a16:creationId xmlns:a16="http://schemas.microsoft.com/office/drawing/2014/main" id="{826F74F3-06D9-6053-FFFB-69B7CF48552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2730562" y="9831544"/>
            <a:ext cx="2098550" cy="64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919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5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CD13686-5211-97D7-D41F-87FF61AA7D5E}"/>
              </a:ext>
            </a:extLst>
          </p:cNvPr>
          <p:cNvSpPr/>
          <p:nvPr/>
        </p:nvSpPr>
        <p:spPr>
          <a:xfrm>
            <a:off x="-2082800" y="931333"/>
            <a:ext cx="1254608" cy="1016001"/>
          </a:xfrm>
          <a:prstGeom prst="rect">
            <a:avLst/>
          </a:prstGeom>
          <a:solidFill>
            <a:srgbClr val="77564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E08A5EF-C130-29A4-9FE7-709DBD8864E3}"/>
              </a:ext>
            </a:extLst>
          </p:cNvPr>
          <p:cNvSpPr/>
          <p:nvPr/>
        </p:nvSpPr>
        <p:spPr>
          <a:xfrm>
            <a:off x="-2082800" y="2319867"/>
            <a:ext cx="1254608" cy="1016001"/>
          </a:xfrm>
          <a:prstGeom prst="rect">
            <a:avLst/>
          </a:prstGeom>
          <a:solidFill>
            <a:srgbClr val="FFB9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 descr="Une image contenant texte, capture d’écran, Police, Graphique&#10;&#10;Description générée automatiquement">
            <a:extLst>
              <a:ext uri="{FF2B5EF4-FFF2-40B4-BE49-F238E27FC236}">
                <a16:creationId xmlns:a16="http://schemas.microsoft.com/office/drawing/2014/main" id="{81966E8B-6423-B9FE-16CA-358410D705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6838" y="3335868"/>
            <a:ext cx="1931858" cy="2224213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CDCDC1E6-63E7-ADC3-3627-3DCE7442196D}"/>
              </a:ext>
            </a:extLst>
          </p:cNvPr>
          <p:cNvSpPr txBox="1"/>
          <p:nvPr/>
        </p:nvSpPr>
        <p:spPr>
          <a:xfrm>
            <a:off x="933301" y="1312764"/>
            <a:ext cx="3525895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endParaRPr lang="fr-FR" b="1" i="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base"/>
            <a:r>
              <a:rPr lang="fr-FR" sz="2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Quand un enfant sent que son proche souffre, il va spontanément chercher à le soulager. Parfois activement et parfois en cherchant à peser le moins possible. </a:t>
            </a:r>
          </a:p>
          <a:p>
            <a:pPr fontAlgn="base"/>
            <a:endParaRPr lang="fr-FR" sz="2000" b="0" i="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base"/>
            <a:r>
              <a:rPr lang="fr-FR" sz="2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Mais, plus un enfant est petit, plus il a besoin que les adultes lui signifient ce qui est de son ressors, en phase avec son âge, et ce qui ne l’est pas.</a:t>
            </a:r>
          </a:p>
          <a:p>
            <a:pPr fontAlgn="base"/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26BFDFA-B3D1-6F87-5114-76A4D33769C5}"/>
              </a:ext>
            </a:extLst>
          </p:cNvPr>
          <p:cNvSpPr txBox="1"/>
          <p:nvPr/>
        </p:nvSpPr>
        <p:spPr>
          <a:xfrm>
            <a:off x="4555066" y="1971930"/>
            <a:ext cx="2203630" cy="10041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fr-FR" sz="1400" b="1" dirty="0">
                <a:solidFill>
                  <a:srgbClr val="35BA9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Avant d’utiliser cet outil, nous vous conseillons de consulter le site </a:t>
            </a:r>
            <a:r>
              <a:rPr lang="fr-FR" sz="1400" dirty="0" err="1">
                <a:solidFill>
                  <a:srgbClr val="35BA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www.etincellesandco.com</a:t>
            </a:r>
            <a:endParaRPr lang="fr-FR" sz="1400" dirty="0">
              <a:solidFill>
                <a:srgbClr val="35BA97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56017BA-AED4-8FDD-9CA9-365E13B93F59}"/>
              </a:ext>
            </a:extLst>
          </p:cNvPr>
          <p:cNvSpPr txBox="1"/>
          <p:nvPr/>
        </p:nvSpPr>
        <p:spPr>
          <a:xfrm>
            <a:off x="933301" y="5690948"/>
            <a:ext cx="5715472" cy="3477875"/>
          </a:xfrm>
          <a:prstGeom prst="rect">
            <a:avLst/>
          </a:prstGeom>
          <a:noFill/>
          <a:ln w="38100">
            <a:solidFill>
              <a:srgbClr val="FFB90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fr-FR" sz="200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Ce baromètre est un outil pour aider parents et professionnels à être attentifs aux efforts d’adaptation des Jeunes Proches et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à</a:t>
            </a:r>
            <a:r>
              <a:rPr lang="fr-FR" sz="200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percevoir les limites au-delà desquelles leur santé et leur chance de rentrer dans les apprentissages pourraient être atteintes.</a:t>
            </a:r>
          </a:p>
          <a:p>
            <a:pPr fontAlgn="base"/>
            <a:r>
              <a:rPr lang="fr-FR" sz="200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fontAlgn="base"/>
            <a:r>
              <a:rPr lang="fr-FR" sz="200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n’a pas de valeur prédictive. </a:t>
            </a:r>
          </a:p>
          <a:p>
            <a:pPr fontAlgn="base"/>
            <a:r>
              <a:rPr lang="fr-FR" sz="200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s’agit juste d’un outil pour aider à la prise de conscience de ce que vit l’enfant et pour faciliter les échanges.</a:t>
            </a:r>
            <a:endParaRPr lang="fr-FR" i="0" u="none" strike="noStrike" dirty="0">
              <a:effectLst/>
              <a:latin typeface="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FD727E-7247-990A-FC2E-AF4B6A75A15A}"/>
              </a:ext>
            </a:extLst>
          </p:cNvPr>
          <p:cNvSpPr/>
          <p:nvPr/>
        </p:nvSpPr>
        <p:spPr>
          <a:xfrm>
            <a:off x="-2082800" y="3708401"/>
            <a:ext cx="1254608" cy="1016001"/>
          </a:xfrm>
          <a:prstGeom prst="rect">
            <a:avLst/>
          </a:prstGeom>
          <a:solidFill>
            <a:srgbClr val="FCF5E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276AB94-DEB4-AAF9-02B9-2C9BAD6E84FC}"/>
              </a:ext>
            </a:extLst>
          </p:cNvPr>
          <p:cNvSpPr/>
          <p:nvPr/>
        </p:nvSpPr>
        <p:spPr>
          <a:xfrm>
            <a:off x="-2082800" y="5096935"/>
            <a:ext cx="1254608" cy="1016001"/>
          </a:xfrm>
          <a:prstGeom prst="rect">
            <a:avLst/>
          </a:prstGeom>
          <a:solidFill>
            <a:srgbClr val="BADA5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0B3FAEF-0F8B-6DE8-97A4-3489464B459F}"/>
              </a:ext>
            </a:extLst>
          </p:cNvPr>
          <p:cNvSpPr/>
          <p:nvPr/>
        </p:nvSpPr>
        <p:spPr>
          <a:xfrm>
            <a:off x="-2082800" y="6485469"/>
            <a:ext cx="1254608" cy="1016001"/>
          </a:xfrm>
          <a:prstGeom prst="rect">
            <a:avLst/>
          </a:prstGeom>
          <a:solidFill>
            <a:srgbClr val="FF413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CF8AA03-3E16-4268-8B5F-1524CF068DEF}"/>
              </a:ext>
            </a:extLst>
          </p:cNvPr>
          <p:cNvSpPr txBox="1"/>
          <p:nvPr/>
        </p:nvSpPr>
        <p:spPr>
          <a:xfrm>
            <a:off x="933301" y="627899"/>
            <a:ext cx="5825395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2400" b="1" dirty="0">
                <a:solidFill>
                  <a:srgbClr val="775642"/>
                </a:solidFill>
                <a:effectLst/>
                <a:latin typeface=""/>
                <a:ea typeface="Calibri" panose="020F0502020204030204" pitchFamily="34" charset="0"/>
                <a:cs typeface="Times New Roman" panose="02020603050405020304" pitchFamily="18" charset="0"/>
              </a:rPr>
              <a:t>BAROMETRE DU JEUNE PROCHE</a:t>
            </a:r>
            <a:endParaRPr lang="fr-FR" sz="2400" dirty="0">
              <a:solidFill>
                <a:srgbClr val="775642"/>
              </a:solidFill>
              <a:effectLst/>
              <a:latin typeface="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671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F7BEEB4-16C3-3BE7-2703-0C8D9AD8FA0A}"/>
              </a:ext>
            </a:extLst>
          </p:cNvPr>
          <p:cNvSpPr/>
          <p:nvPr/>
        </p:nvSpPr>
        <p:spPr>
          <a:xfrm>
            <a:off x="-2082800" y="931333"/>
            <a:ext cx="1254608" cy="1016001"/>
          </a:xfrm>
          <a:prstGeom prst="rect">
            <a:avLst/>
          </a:prstGeom>
          <a:solidFill>
            <a:srgbClr val="77564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90C09A-CF43-F753-3C9E-F2C597ABFC12}"/>
              </a:ext>
            </a:extLst>
          </p:cNvPr>
          <p:cNvSpPr/>
          <p:nvPr/>
        </p:nvSpPr>
        <p:spPr>
          <a:xfrm>
            <a:off x="-2082800" y="2319867"/>
            <a:ext cx="1254608" cy="1016001"/>
          </a:xfrm>
          <a:prstGeom prst="rect">
            <a:avLst/>
          </a:prstGeom>
          <a:solidFill>
            <a:srgbClr val="FFB9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1ABF5D6-B03B-D3DF-31FD-301D17021D3E}"/>
              </a:ext>
            </a:extLst>
          </p:cNvPr>
          <p:cNvSpPr txBox="1"/>
          <p:nvPr/>
        </p:nvSpPr>
        <p:spPr>
          <a:xfrm>
            <a:off x="1106147" y="701943"/>
            <a:ext cx="5347379" cy="45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2400" b="1" dirty="0">
                <a:solidFill>
                  <a:srgbClr val="775642"/>
                </a:solidFill>
                <a:effectLst/>
                <a:latin typeface=""/>
                <a:ea typeface="Calibri" panose="020F0502020204030204" pitchFamily="34" charset="0"/>
                <a:cs typeface="Times New Roman" panose="02020603050405020304" pitchFamily="18" charset="0"/>
              </a:rPr>
              <a:t>BAROMETRE DU JEUNE PROCHE</a:t>
            </a:r>
            <a:endParaRPr lang="fr-FR" sz="2400" dirty="0">
              <a:solidFill>
                <a:srgbClr val="775642"/>
              </a:solidFill>
              <a:effectLst/>
              <a:latin typeface="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B328B3-992C-78ED-F6FC-35DA30ECA854}"/>
              </a:ext>
            </a:extLst>
          </p:cNvPr>
          <p:cNvSpPr/>
          <p:nvPr/>
        </p:nvSpPr>
        <p:spPr>
          <a:xfrm>
            <a:off x="-2082800" y="3708401"/>
            <a:ext cx="1254608" cy="1016001"/>
          </a:xfrm>
          <a:prstGeom prst="rect">
            <a:avLst/>
          </a:prstGeom>
          <a:solidFill>
            <a:srgbClr val="FCF5E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839B408-8B17-A220-6658-7FE460629D98}"/>
              </a:ext>
            </a:extLst>
          </p:cNvPr>
          <p:cNvSpPr/>
          <p:nvPr/>
        </p:nvSpPr>
        <p:spPr>
          <a:xfrm>
            <a:off x="637494" y="1439333"/>
            <a:ext cx="468653" cy="8263467"/>
          </a:xfrm>
          <a:prstGeom prst="rect">
            <a:avLst/>
          </a:prstGeom>
          <a:gradFill>
            <a:gsLst>
              <a:gs pos="92000">
                <a:srgbClr val="FF413F"/>
              </a:gs>
              <a:gs pos="8000">
                <a:srgbClr val="BADA55"/>
              </a:gs>
              <a:gs pos="0">
                <a:srgbClr val="BADA55"/>
              </a:gs>
              <a:gs pos="100000">
                <a:srgbClr val="FF413F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397A9DE-770F-9EBA-66AB-F04D3917E06A}"/>
              </a:ext>
            </a:extLst>
          </p:cNvPr>
          <p:cNvSpPr/>
          <p:nvPr/>
        </p:nvSpPr>
        <p:spPr>
          <a:xfrm>
            <a:off x="-2082800" y="5096935"/>
            <a:ext cx="1254608" cy="1016001"/>
          </a:xfrm>
          <a:prstGeom prst="rect">
            <a:avLst/>
          </a:prstGeom>
          <a:solidFill>
            <a:srgbClr val="BADA5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175BCF5-EE85-FD1E-577A-13796C87D1B8}"/>
              </a:ext>
            </a:extLst>
          </p:cNvPr>
          <p:cNvSpPr/>
          <p:nvPr/>
        </p:nvSpPr>
        <p:spPr>
          <a:xfrm>
            <a:off x="-2082800" y="6485469"/>
            <a:ext cx="1254608" cy="1016001"/>
          </a:xfrm>
          <a:prstGeom prst="rect">
            <a:avLst/>
          </a:prstGeom>
          <a:solidFill>
            <a:srgbClr val="FF413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73D2CE1C-6699-77E4-79E0-91C1C764DB98}"/>
              </a:ext>
            </a:extLst>
          </p:cNvPr>
          <p:cNvSpPr txBox="1"/>
          <p:nvPr/>
        </p:nvSpPr>
        <p:spPr>
          <a:xfrm>
            <a:off x="1813790" y="1439333"/>
            <a:ext cx="4826000" cy="2811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J’ai le droit de parler de ce qui me préoccupe et de poser des questions</a:t>
            </a: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D30B9FE-82A5-6453-1A9B-C9B6C2E1A9C7}"/>
              </a:ext>
            </a:extLst>
          </p:cNvPr>
          <p:cNvSpPr>
            <a:spLocks noChangeAspect="1"/>
          </p:cNvSpPr>
          <p:nvPr/>
        </p:nvSpPr>
        <p:spPr>
          <a:xfrm>
            <a:off x="1410385" y="1506849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D852CF0-497F-011D-D60F-D147F48407AC}"/>
              </a:ext>
            </a:extLst>
          </p:cNvPr>
          <p:cNvSpPr>
            <a:spLocks noChangeAspect="1"/>
          </p:cNvSpPr>
          <p:nvPr/>
        </p:nvSpPr>
        <p:spPr>
          <a:xfrm>
            <a:off x="1410385" y="1823020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456074F-BC93-349C-CAFC-C2F0BFECF799}"/>
              </a:ext>
            </a:extLst>
          </p:cNvPr>
          <p:cNvSpPr>
            <a:spLocks noChangeAspect="1"/>
          </p:cNvSpPr>
          <p:nvPr/>
        </p:nvSpPr>
        <p:spPr>
          <a:xfrm>
            <a:off x="1410385" y="2139191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4D1091-EBBE-5B94-8370-8549D132E524}"/>
              </a:ext>
            </a:extLst>
          </p:cNvPr>
          <p:cNvSpPr>
            <a:spLocks noChangeAspect="1"/>
          </p:cNvSpPr>
          <p:nvPr/>
        </p:nvSpPr>
        <p:spPr>
          <a:xfrm>
            <a:off x="1410385" y="2455362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9FD9BB3-E97C-D535-5083-99C9D1ECB1D3}"/>
              </a:ext>
            </a:extLst>
          </p:cNvPr>
          <p:cNvSpPr>
            <a:spLocks noChangeAspect="1"/>
          </p:cNvSpPr>
          <p:nvPr/>
        </p:nvSpPr>
        <p:spPr>
          <a:xfrm>
            <a:off x="1410385" y="2771533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FF7F3CB-F32A-A01C-7BBB-22F057A1EA6A}"/>
              </a:ext>
            </a:extLst>
          </p:cNvPr>
          <p:cNvSpPr>
            <a:spLocks noChangeAspect="1"/>
          </p:cNvSpPr>
          <p:nvPr/>
        </p:nvSpPr>
        <p:spPr>
          <a:xfrm>
            <a:off x="1410385" y="3087704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B66D8FC-A505-A0F0-A219-3E27A95D919B}"/>
              </a:ext>
            </a:extLst>
          </p:cNvPr>
          <p:cNvSpPr>
            <a:spLocks noChangeAspect="1"/>
          </p:cNvSpPr>
          <p:nvPr/>
        </p:nvSpPr>
        <p:spPr>
          <a:xfrm>
            <a:off x="1410385" y="3403875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C460215-9F43-D1E8-6802-EF6FE32ED049}"/>
              </a:ext>
            </a:extLst>
          </p:cNvPr>
          <p:cNvSpPr>
            <a:spLocks noChangeAspect="1"/>
          </p:cNvSpPr>
          <p:nvPr/>
        </p:nvSpPr>
        <p:spPr>
          <a:xfrm>
            <a:off x="1410385" y="3969238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DEE5300-E9E2-0AEF-61D4-74A8799AD6D1}"/>
              </a:ext>
            </a:extLst>
          </p:cNvPr>
          <p:cNvSpPr>
            <a:spLocks noChangeAspect="1"/>
          </p:cNvSpPr>
          <p:nvPr/>
        </p:nvSpPr>
        <p:spPr>
          <a:xfrm>
            <a:off x="1410385" y="4285409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6A60346-164E-09CE-2A0C-B8CB844300B0}"/>
              </a:ext>
            </a:extLst>
          </p:cNvPr>
          <p:cNvSpPr>
            <a:spLocks noChangeAspect="1"/>
          </p:cNvSpPr>
          <p:nvPr/>
        </p:nvSpPr>
        <p:spPr>
          <a:xfrm>
            <a:off x="1410385" y="4601580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CD3A634-24A1-7D63-1C0F-99D239196AB5}"/>
              </a:ext>
            </a:extLst>
          </p:cNvPr>
          <p:cNvSpPr>
            <a:spLocks noChangeAspect="1"/>
          </p:cNvSpPr>
          <p:nvPr/>
        </p:nvSpPr>
        <p:spPr>
          <a:xfrm>
            <a:off x="1410385" y="4917751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EA81DC5-4752-68EF-EBF0-1911D7A327B9}"/>
              </a:ext>
            </a:extLst>
          </p:cNvPr>
          <p:cNvSpPr>
            <a:spLocks noChangeAspect="1"/>
          </p:cNvSpPr>
          <p:nvPr/>
        </p:nvSpPr>
        <p:spPr>
          <a:xfrm>
            <a:off x="1410385" y="5233922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349D5AC-96F4-FBC9-C9C1-0C201D090684}"/>
              </a:ext>
            </a:extLst>
          </p:cNvPr>
          <p:cNvSpPr>
            <a:spLocks noChangeAspect="1"/>
          </p:cNvSpPr>
          <p:nvPr/>
        </p:nvSpPr>
        <p:spPr>
          <a:xfrm>
            <a:off x="1410385" y="5550093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5B49126-3473-8F5C-8279-F60BC8513E17}"/>
              </a:ext>
            </a:extLst>
          </p:cNvPr>
          <p:cNvSpPr>
            <a:spLocks noChangeAspect="1"/>
          </p:cNvSpPr>
          <p:nvPr/>
        </p:nvSpPr>
        <p:spPr>
          <a:xfrm>
            <a:off x="1410385" y="5866264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AAA5FD2-735E-093C-1DDA-BA3909053BF4}"/>
              </a:ext>
            </a:extLst>
          </p:cNvPr>
          <p:cNvSpPr>
            <a:spLocks noChangeAspect="1"/>
          </p:cNvSpPr>
          <p:nvPr/>
        </p:nvSpPr>
        <p:spPr>
          <a:xfrm>
            <a:off x="1410385" y="6182435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1D34332-A1AF-0750-4141-C53D94F2F37E}"/>
              </a:ext>
            </a:extLst>
          </p:cNvPr>
          <p:cNvSpPr>
            <a:spLocks noChangeAspect="1"/>
          </p:cNvSpPr>
          <p:nvPr/>
        </p:nvSpPr>
        <p:spPr>
          <a:xfrm>
            <a:off x="1410385" y="6783559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87E20FC-A7AF-17F3-9459-1FC48E872C9B}"/>
              </a:ext>
            </a:extLst>
          </p:cNvPr>
          <p:cNvSpPr>
            <a:spLocks noChangeAspect="1"/>
          </p:cNvSpPr>
          <p:nvPr/>
        </p:nvSpPr>
        <p:spPr>
          <a:xfrm>
            <a:off x="1410385" y="7099730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6597D67-F164-71F3-98CE-A60D98B3ABF1}"/>
              </a:ext>
            </a:extLst>
          </p:cNvPr>
          <p:cNvSpPr>
            <a:spLocks noChangeAspect="1"/>
          </p:cNvSpPr>
          <p:nvPr/>
        </p:nvSpPr>
        <p:spPr>
          <a:xfrm>
            <a:off x="1410385" y="7415901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27FD8A3-34AD-3595-2B5F-FC5D9D6C982A}"/>
              </a:ext>
            </a:extLst>
          </p:cNvPr>
          <p:cNvSpPr>
            <a:spLocks noChangeAspect="1"/>
          </p:cNvSpPr>
          <p:nvPr/>
        </p:nvSpPr>
        <p:spPr>
          <a:xfrm>
            <a:off x="1410385" y="7732072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94E6811-07F8-361A-5687-B1FDC3D505F4}"/>
              </a:ext>
            </a:extLst>
          </p:cNvPr>
          <p:cNvSpPr>
            <a:spLocks noChangeAspect="1"/>
          </p:cNvSpPr>
          <p:nvPr/>
        </p:nvSpPr>
        <p:spPr>
          <a:xfrm>
            <a:off x="1410385" y="8048243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953628F-8E64-0F97-3C5D-2E629C9921DE}"/>
              </a:ext>
            </a:extLst>
          </p:cNvPr>
          <p:cNvSpPr>
            <a:spLocks noChangeAspect="1"/>
          </p:cNvSpPr>
          <p:nvPr/>
        </p:nvSpPr>
        <p:spPr>
          <a:xfrm>
            <a:off x="1410385" y="8364414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BFF079C-446F-7445-7E15-AC4924EB30D3}"/>
              </a:ext>
            </a:extLst>
          </p:cNvPr>
          <p:cNvSpPr>
            <a:spLocks noChangeAspect="1"/>
          </p:cNvSpPr>
          <p:nvPr/>
        </p:nvSpPr>
        <p:spPr>
          <a:xfrm>
            <a:off x="1410385" y="8680585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10D82F2-9B71-3FD4-456E-89E4B98E4441}"/>
              </a:ext>
            </a:extLst>
          </p:cNvPr>
          <p:cNvSpPr>
            <a:spLocks noChangeAspect="1"/>
          </p:cNvSpPr>
          <p:nvPr/>
        </p:nvSpPr>
        <p:spPr>
          <a:xfrm>
            <a:off x="1410385" y="8996756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1E61C4F-6219-BC2B-A04F-705C087264A6}"/>
              </a:ext>
            </a:extLst>
          </p:cNvPr>
          <p:cNvSpPr>
            <a:spLocks noChangeAspect="1"/>
          </p:cNvSpPr>
          <p:nvPr/>
        </p:nvSpPr>
        <p:spPr>
          <a:xfrm>
            <a:off x="1410385" y="9352298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C2604053-50B1-A80F-71A5-1C4595307AE6}"/>
              </a:ext>
            </a:extLst>
          </p:cNvPr>
          <p:cNvSpPr txBox="1"/>
          <p:nvPr/>
        </p:nvSpPr>
        <p:spPr>
          <a:xfrm>
            <a:off x="1813790" y="1754102"/>
            <a:ext cx="4826000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fr-FR" dirty="0"/>
              <a:t>J’arrive à m’intéresser à des choses pour moi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708485BB-6FF2-2DAC-B25E-E6FF6CD22EB0}"/>
              </a:ext>
            </a:extLst>
          </p:cNvPr>
          <p:cNvSpPr txBox="1"/>
          <p:nvPr/>
        </p:nvSpPr>
        <p:spPr>
          <a:xfrm>
            <a:off x="1813790" y="2068871"/>
            <a:ext cx="5347378" cy="28116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fr-FR" dirty="0"/>
              <a:t>Je sais que mon parent (ou mon frère/ma sœur) est bien soigné et pris en charge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9214DD80-B14F-B4AE-FB9C-73E698BAE0F7}"/>
              </a:ext>
            </a:extLst>
          </p:cNvPr>
          <p:cNvSpPr txBox="1"/>
          <p:nvPr/>
        </p:nvSpPr>
        <p:spPr>
          <a:xfrm>
            <a:off x="1813790" y="2383640"/>
            <a:ext cx="4826000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fr-FR" dirty="0"/>
              <a:t>Les adultes qui m’entourent ont conscience des besoins liés à mon âge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80980581-A888-2790-ABE9-F3EB08AEF29E}"/>
              </a:ext>
            </a:extLst>
          </p:cNvPr>
          <p:cNvSpPr txBox="1"/>
          <p:nvPr/>
        </p:nvSpPr>
        <p:spPr>
          <a:xfrm>
            <a:off x="1813790" y="2698409"/>
            <a:ext cx="4826000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fr-FR" dirty="0"/>
              <a:t>J’ai des amis et des activités pour moi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BD384AB8-5D47-BCC8-B239-8F98FA0BC3A4}"/>
              </a:ext>
            </a:extLst>
          </p:cNvPr>
          <p:cNvSpPr txBox="1"/>
          <p:nvPr/>
        </p:nvSpPr>
        <p:spPr>
          <a:xfrm>
            <a:off x="1813790" y="3013178"/>
            <a:ext cx="5347378" cy="28116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fr-FR" dirty="0"/>
              <a:t>J’ai une personne de référence que je peux contacter avec l’accord de mes parents 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288D9653-1AC7-4762-D076-F62D0B043D37}"/>
              </a:ext>
            </a:extLst>
          </p:cNvPr>
          <p:cNvSpPr txBox="1"/>
          <p:nvPr/>
        </p:nvSpPr>
        <p:spPr>
          <a:xfrm>
            <a:off x="1813790" y="3327947"/>
            <a:ext cx="4826000" cy="2811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74860919-2030-C558-5138-789C7AA81448}"/>
              </a:ext>
            </a:extLst>
          </p:cNvPr>
          <p:cNvSpPr txBox="1"/>
          <p:nvPr/>
        </p:nvSpPr>
        <p:spPr>
          <a:xfrm>
            <a:off x="1813790" y="3891908"/>
            <a:ext cx="4826000" cy="28116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fr-FR" dirty="0"/>
              <a:t>Je suis souvent inquiet pour mon proche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03DA2FDC-DD7C-C397-9B28-620C58AB236A}"/>
              </a:ext>
            </a:extLst>
          </p:cNvPr>
          <p:cNvSpPr txBox="1"/>
          <p:nvPr/>
        </p:nvSpPr>
        <p:spPr>
          <a:xfrm>
            <a:off x="1813790" y="4206677"/>
            <a:ext cx="4826000" cy="28116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fr-FR" dirty="0"/>
              <a:t>J’ai du mal à me concentrer ou à réfléchir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7F364AFF-45BC-0EA5-4E85-CA30676365A3}"/>
              </a:ext>
            </a:extLst>
          </p:cNvPr>
          <p:cNvSpPr txBox="1"/>
          <p:nvPr/>
        </p:nvSpPr>
        <p:spPr>
          <a:xfrm>
            <a:off x="1813790" y="4521446"/>
            <a:ext cx="4826000" cy="28116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fr-FR" dirty="0"/>
              <a:t>Je doute de mes perceptions, de mes ressentis et de mes idées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5985FE41-9333-3CCF-9622-AE47BEF78CAD}"/>
              </a:ext>
            </a:extLst>
          </p:cNvPr>
          <p:cNvSpPr txBox="1"/>
          <p:nvPr/>
        </p:nvSpPr>
        <p:spPr>
          <a:xfrm>
            <a:off x="1813790" y="4836215"/>
            <a:ext cx="4826000" cy="28116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fr-FR" dirty="0"/>
              <a:t>J’ai peur de devenir malade, mais je n’ose pas en parler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B7FB44EE-0038-47FC-9C8B-358370641931}"/>
              </a:ext>
            </a:extLst>
          </p:cNvPr>
          <p:cNvSpPr txBox="1"/>
          <p:nvPr/>
        </p:nvSpPr>
        <p:spPr>
          <a:xfrm>
            <a:off x="1813790" y="5150984"/>
            <a:ext cx="4826000" cy="28116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fr-FR" dirty="0"/>
              <a:t>Je me sens triste et j’ai du mal à penser à l’avenir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4CE169A7-C970-78AE-5030-F85027CF12B4}"/>
              </a:ext>
            </a:extLst>
          </p:cNvPr>
          <p:cNvSpPr txBox="1"/>
          <p:nvPr/>
        </p:nvSpPr>
        <p:spPr>
          <a:xfrm>
            <a:off x="1813790" y="5465753"/>
            <a:ext cx="4826000" cy="28116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fr-FR" dirty="0"/>
              <a:t>Je suis souvent </a:t>
            </a:r>
            <a:r>
              <a:rPr lang="fr-FR" dirty="0" err="1"/>
              <a:t>débordé.e</a:t>
            </a:r>
            <a:r>
              <a:rPr lang="fr-FR" dirty="0"/>
              <a:t> par mes émotions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8D128969-1520-52A8-3869-462721E3EC6A}"/>
              </a:ext>
            </a:extLst>
          </p:cNvPr>
          <p:cNvSpPr txBox="1"/>
          <p:nvPr/>
        </p:nvSpPr>
        <p:spPr>
          <a:xfrm>
            <a:off x="1813790" y="5780522"/>
            <a:ext cx="4826000" cy="28116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fr-FR" dirty="0"/>
              <a:t>J’ai l’impression que les gens de mon âge ne peuvent pas me comprendre</a:t>
            </a: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033E44D9-4219-7DBE-B2C5-97FADA67EAE8}"/>
              </a:ext>
            </a:extLst>
          </p:cNvPr>
          <p:cNvSpPr txBox="1"/>
          <p:nvPr/>
        </p:nvSpPr>
        <p:spPr>
          <a:xfrm>
            <a:off x="1813790" y="6095291"/>
            <a:ext cx="4826000" cy="2811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7D1F0E4B-DEAB-3CED-21ED-5A8CEF3AED11}"/>
              </a:ext>
            </a:extLst>
          </p:cNvPr>
          <p:cNvSpPr txBox="1"/>
          <p:nvPr/>
        </p:nvSpPr>
        <p:spPr>
          <a:xfrm>
            <a:off x="1813790" y="6695013"/>
            <a:ext cx="4826000" cy="28116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fr-FR" dirty="0"/>
              <a:t>J’assure </a:t>
            </a:r>
            <a:r>
              <a:rPr lang="fr-FR" dirty="0" err="1"/>
              <a:t>seul.e</a:t>
            </a:r>
            <a:r>
              <a:rPr lang="fr-FR" dirty="0"/>
              <a:t> le lien entre la maison et l’extérieur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6AFBEF21-59C4-74A1-D3DC-521A83B05749}"/>
              </a:ext>
            </a:extLst>
          </p:cNvPr>
          <p:cNvSpPr txBox="1"/>
          <p:nvPr/>
        </p:nvSpPr>
        <p:spPr>
          <a:xfrm>
            <a:off x="1813790" y="7009782"/>
            <a:ext cx="4826000" cy="28116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fr-FR" dirty="0"/>
              <a:t>Je ne sais pas à qui demander de l’aide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AAB2BFBF-4F7B-8E31-0E5C-AA35540C5BD8}"/>
              </a:ext>
            </a:extLst>
          </p:cNvPr>
          <p:cNvSpPr txBox="1"/>
          <p:nvPr/>
        </p:nvSpPr>
        <p:spPr>
          <a:xfrm>
            <a:off x="1813790" y="7324551"/>
            <a:ext cx="4826000" cy="28116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fr-FR" dirty="0"/>
              <a:t>Je n’ai pas d’information / je ne sais pas si mon proche se soigne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B92742D2-FF4D-730D-E496-7F3E8D0506B1}"/>
              </a:ext>
            </a:extLst>
          </p:cNvPr>
          <p:cNvSpPr txBox="1"/>
          <p:nvPr/>
        </p:nvSpPr>
        <p:spPr>
          <a:xfrm>
            <a:off x="1813790" y="7639320"/>
            <a:ext cx="4826000" cy="28116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fr-FR" dirty="0"/>
              <a:t>Je me tiens en alerte car je crains toujours une nouvelle crise</a:t>
            </a: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3D195FD1-DFF0-C3A4-7720-D14A8064AB15}"/>
              </a:ext>
            </a:extLst>
          </p:cNvPr>
          <p:cNvSpPr txBox="1"/>
          <p:nvPr/>
        </p:nvSpPr>
        <p:spPr>
          <a:xfrm>
            <a:off x="1813790" y="7954089"/>
            <a:ext cx="4826000" cy="28116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fr-FR" dirty="0"/>
              <a:t>Je suis souvent très anxieux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78141626-4C71-4A4C-9177-B947D7C43CF4}"/>
              </a:ext>
            </a:extLst>
          </p:cNvPr>
          <p:cNvSpPr txBox="1"/>
          <p:nvPr/>
        </p:nvSpPr>
        <p:spPr>
          <a:xfrm>
            <a:off x="1813790" y="8268858"/>
            <a:ext cx="4826000" cy="28116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fr-FR" dirty="0"/>
              <a:t>Je n’arrive plus à travailler et à faire des choses pour moi</a:t>
            </a:r>
          </a:p>
        </p:txBody>
      </p:sp>
      <p:sp>
        <p:nvSpPr>
          <p:cNvPr id="66" name="ZoneTexte 65">
            <a:extLst>
              <a:ext uri="{FF2B5EF4-FFF2-40B4-BE49-F238E27FC236}">
                <a16:creationId xmlns:a16="http://schemas.microsoft.com/office/drawing/2014/main" id="{4D99FD45-F3FC-5FBF-56E3-82F343D4302D}"/>
              </a:ext>
            </a:extLst>
          </p:cNvPr>
          <p:cNvSpPr txBox="1"/>
          <p:nvPr/>
        </p:nvSpPr>
        <p:spPr>
          <a:xfrm>
            <a:off x="1813790" y="8583627"/>
            <a:ext cx="4826000" cy="28116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fr-FR" dirty="0"/>
              <a:t>Je me sens </a:t>
            </a:r>
            <a:r>
              <a:rPr lang="fr-FR" dirty="0" err="1"/>
              <a:t>différent.e</a:t>
            </a:r>
            <a:r>
              <a:rPr lang="fr-FR" dirty="0"/>
              <a:t> des autres et j’ai tendance à m’isoler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B4079A6D-44A3-FA94-3690-66D0B3AF6C9D}"/>
              </a:ext>
            </a:extLst>
          </p:cNvPr>
          <p:cNvSpPr txBox="1"/>
          <p:nvPr/>
        </p:nvSpPr>
        <p:spPr>
          <a:xfrm>
            <a:off x="1813790" y="8898396"/>
            <a:ext cx="4826000" cy="28116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fr-FR" dirty="0"/>
              <a:t>Il m’arrive d’avoir peur</a:t>
            </a:r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id="{1324E3F8-E774-03DD-F0FA-9B7B06EB287D}"/>
              </a:ext>
            </a:extLst>
          </p:cNvPr>
          <p:cNvSpPr txBox="1"/>
          <p:nvPr/>
        </p:nvSpPr>
        <p:spPr>
          <a:xfrm>
            <a:off x="1813790" y="9252536"/>
            <a:ext cx="4826000" cy="2811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0981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397</Words>
  <Application>Microsoft Office PowerPoint</Application>
  <PresentationFormat>Personnalisé</PresentationFormat>
  <Paragraphs>35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elisedavtian1@gmail.com</dc:creator>
  <cp:lastModifiedBy>Hélène DAVTIAN</cp:lastModifiedBy>
  <cp:revision>8</cp:revision>
  <dcterms:created xsi:type="dcterms:W3CDTF">2025-04-19T09:09:07Z</dcterms:created>
  <dcterms:modified xsi:type="dcterms:W3CDTF">2025-06-02T17:09:18Z</dcterms:modified>
</cp:coreProperties>
</file>